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76" r:id="rId14"/>
    <p:sldId id="267" r:id="rId15"/>
    <p:sldId id="268" r:id="rId16"/>
    <p:sldId id="269" r:id="rId17"/>
    <p:sldId id="277" r:id="rId18"/>
    <p:sldId id="273" r:id="rId19"/>
    <p:sldId id="274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815" autoAdjust="0"/>
    <p:restoredTop sz="94710" autoAdjust="0"/>
  </p:normalViewPr>
  <p:slideViewPr>
    <p:cSldViewPr snapToGrid="0" snapToObjects="1">
      <p:cViewPr varScale="1">
        <p:scale>
          <a:sx n="68" d="100"/>
          <a:sy n="68" d="100"/>
        </p:scale>
        <p:origin x="-10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3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2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4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5" descr="umbrella-BACK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3760" y="2822997"/>
            <a:ext cx="3606853" cy="1829727"/>
          </a:xfrm>
          <a:prstGeom prst="rect">
            <a:avLst/>
          </a:prstGeom>
        </p:spPr>
      </p:pic>
      <p:pic>
        <p:nvPicPr>
          <p:cNvPr id="4" name="Picture 26" descr="umbrella-FRONT.pn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3760" y="2623250"/>
            <a:ext cx="3606853" cy="3832281"/>
          </a:xfrm>
          <a:prstGeom prst="rect">
            <a:avLst/>
          </a:prstGeom>
        </p:spPr>
      </p:pic>
      <p:grpSp>
        <p:nvGrpSpPr>
          <p:cNvPr id="5" name="Group 19"/>
          <p:cNvGrpSpPr>
            <a:grpSpLocks/>
          </p:cNvGrpSpPr>
          <p:nvPr userDrawn="1"/>
        </p:nvGrpSpPr>
        <p:grpSpPr bwMode="auto">
          <a:xfrm>
            <a:off x="0" y="4340225"/>
            <a:ext cx="3657600" cy="2568575"/>
            <a:chOff x="0" y="2532245"/>
            <a:chExt cx="6163069" cy="4328605"/>
          </a:xfrm>
        </p:grpSpPr>
        <p:pic>
          <p:nvPicPr>
            <p:cNvPr id="6" name="Picture 17" descr="umbrella-shadow.png"/>
            <p:cNvPicPr>
              <a:picLocks noChangeAspect="1"/>
            </p:cNvPicPr>
            <p:nvPr userDrawn="1"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5285229"/>
              <a:ext cx="6163069" cy="1572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8"/>
            <p:cNvGrpSpPr>
              <a:grpSpLocks/>
            </p:cNvGrpSpPr>
            <p:nvPr userDrawn="1"/>
          </p:nvGrpSpPr>
          <p:grpSpPr bwMode="auto">
            <a:xfrm>
              <a:off x="1115302" y="2532245"/>
              <a:ext cx="4989586" cy="4328605"/>
              <a:chOff x="1032177" y="2398770"/>
              <a:chExt cx="4989586" cy="4328605"/>
            </a:xfrm>
          </p:grpSpPr>
          <p:pic>
            <p:nvPicPr>
              <p:cNvPr id="8" name="Picture 16" descr="backwood.png"/>
              <p:cNvPicPr>
                <a:picLocks noChangeAspect="1"/>
              </p:cNvPicPr>
              <p:nvPr userDrawn="1"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985949" y="2398770"/>
                <a:ext cx="3035814" cy="3889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4" descr="umbrella-stripes.png"/>
              <p:cNvPicPr>
                <a:picLocks noChangeAspect="1"/>
              </p:cNvPicPr>
              <p:nvPr userDrawn="1"/>
            </p:nvPicPr>
            <p:blipFill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lum bright="-33000" contrast="60000"/>
              </a:blip>
              <a:stretch>
                <a:fillRect/>
              </a:stretch>
            </p:blipFill>
            <p:spPr>
              <a:xfrm>
                <a:off x="1335455" y="2508495"/>
                <a:ext cx="4383033" cy="3221743"/>
              </a:xfrm>
              <a:prstGeom prst="rect">
                <a:avLst/>
              </a:prstGeom>
            </p:spPr>
          </p:pic>
          <p:pic>
            <p:nvPicPr>
              <p:cNvPr id="10" name="Picture 15" descr="wood.png"/>
              <p:cNvPicPr>
                <a:picLocks noChangeAspect="1"/>
              </p:cNvPicPr>
              <p:nvPr userDrawn="1"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032177" y="2615615"/>
                <a:ext cx="4989586" cy="4111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1" name="Picture 30" descr="seagulls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6500813" y="1295400"/>
            <a:ext cx="23177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0" descr="medium orange flowers.png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9000" contrast="66000"/>
          </a:blip>
          <a:stretch>
            <a:fillRect/>
          </a:stretch>
        </p:blipFill>
        <p:spPr>
          <a:xfrm>
            <a:off x="4353629" y="3131747"/>
            <a:ext cx="4606633" cy="3899197"/>
          </a:xfrm>
          <a:prstGeom prst="rect">
            <a:avLst/>
          </a:prstGeom>
        </p:spPr>
      </p:pic>
      <p:pic>
        <p:nvPicPr>
          <p:cNvPr id="13" name="Picture 41" descr="light orange flowers.png"/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3000" contrast="66000"/>
          </a:blip>
          <a:stretch>
            <a:fillRect/>
          </a:stretch>
        </p:blipFill>
        <p:spPr>
          <a:xfrm>
            <a:off x="4546748" y="4222474"/>
            <a:ext cx="3913545" cy="2813606"/>
          </a:xfrm>
          <a:prstGeom prst="rect">
            <a:avLst/>
          </a:prstGeom>
        </p:spPr>
      </p:pic>
      <p:pic>
        <p:nvPicPr>
          <p:cNvPr id="14" name="Picture 42" descr="darker orange flowers.png"/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4000" contrast="29000"/>
          </a:blip>
          <a:stretch>
            <a:fillRect/>
          </a:stretch>
        </p:blipFill>
        <p:spPr>
          <a:xfrm>
            <a:off x="5145251" y="5297007"/>
            <a:ext cx="1346799" cy="1739073"/>
          </a:xfrm>
          <a:prstGeom prst="rect">
            <a:avLst/>
          </a:prstGeom>
        </p:spPr>
      </p:pic>
      <p:pic>
        <p:nvPicPr>
          <p:cNvPr id="15" name="Picture 43" descr="floral-leaves.png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6000" contrast="40000"/>
          </a:blip>
          <a:stretch>
            <a:fillRect/>
          </a:stretch>
        </p:blipFill>
        <p:spPr>
          <a:xfrm>
            <a:off x="6260866" y="3312933"/>
            <a:ext cx="2899841" cy="3710857"/>
          </a:xfrm>
          <a:prstGeom prst="rect">
            <a:avLst/>
          </a:prstGeom>
        </p:spPr>
      </p:pic>
      <p:pic>
        <p:nvPicPr>
          <p:cNvPr id="16" name="Picture 44" descr="red flowers.png"/>
          <p:cNvPicPr>
            <a:picLocks noChangeAspect="1"/>
          </p:cNvPicPr>
          <p:nvPr/>
        </p:nvPicPr>
        <p:blipFill>
          <a:blip r:embed="rId1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30000" contrast="72000"/>
          </a:blip>
          <a:stretch>
            <a:fillRect/>
          </a:stretch>
        </p:blipFill>
        <p:spPr>
          <a:xfrm>
            <a:off x="6492050" y="3286621"/>
            <a:ext cx="2675700" cy="37494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135E-7ADC-4209-BAF4-F6E71D5EB0B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9D667-3A07-49E7-9670-6536E4714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9604-D3DE-435F-95C5-C508E7813C83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F9BA8-A4DE-404B-9F5A-B567783F3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343ED-A518-4C01-8D89-C907033EC89C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A0D24-E610-4BF3-9116-CCA9C77A3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15DA-25E2-48E3-A3FB-1A63E779D6EE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8345F-F4B3-4C9C-A275-01AD6BB0C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3663C-3934-4D58-82A6-04E091A61125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C8F2-6357-430D-A5E2-DF12B3227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ADD9-AAC8-4201-B445-9FB69D05CEB9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AB7BD-D497-4D43-8E18-6B71DFD17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661FD-3F7B-4B42-B2AC-F09B9B02BF7A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2D32-CC91-4E4B-973A-2C37C12A2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759FD-9ADE-4EE1-8678-E4154E485CFD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851F-AACC-489F-A491-1193A6580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D8CB6-295A-4FFA-AFEC-F4C1926E0D2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19DC-8E4F-4549-A2A7-8C000562C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F550-D1CE-4CA4-B8CF-A7F7E8C4A0D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75E9E-B9EE-47D0-AA42-9AE6B4EBD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A89469-0444-4A88-AF43-BC98E11FD36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682971-4B4D-4FCC-9FCA-81E09319C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4"/>
          <p:cNvPicPr>
            <a:picLocks noChangeAspect="1" noChangeArrowheads="1"/>
          </p:cNvPicPr>
          <p:nvPr userDrawn="1"/>
        </p:nvPicPr>
        <p:blipFill>
          <a:blip r:embed="rId13">
            <a:lum bright="62000" contrast="-66000"/>
          </a:blip>
          <a:srcRect/>
          <a:stretch>
            <a:fillRect/>
          </a:stretch>
        </p:blipFill>
        <p:spPr bwMode="auto">
          <a:xfrm>
            <a:off x="0" y="0"/>
            <a:ext cx="9144000" cy="704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seagulls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500813" y="1295400"/>
            <a:ext cx="23177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865313" y="171450"/>
            <a:ext cx="5105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chemeClr val="bg1"/>
                </a:solidFill>
                <a:latin typeface="Juice ITC" pitchFamily="82" charset="0"/>
              </a:rPr>
              <a:t>The Jersey Shore</a:t>
            </a: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85738" y="1444625"/>
            <a:ext cx="5362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solidFill>
                  <a:schemeClr val="bg1"/>
                </a:solidFill>
                <a:latin typeface="Calibri" pitchFamily="34" charset="0"/>
              </a:rPr>
              <a:t>Jayne, Juliana, and Lauren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Shore Food do PA Teenagers Enjoy?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ASSUMPTIONS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Categorical Data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SRS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CHECKS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Shore foods are categorical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Stated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8.75 cell counts ≥ 5</a:t>
            </a:r>
            <a:endParaRPr lang="en-US" dirty="0"/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1601788" y="6126163"/>
            <a:ext cx="586581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Calibri" pitchFamily="34" charset="0"/>
              </a:rPr>
              <a:t>Conditions met 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distribution 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GOF Test </a:t>
            </a:r>
            <a:endParaRPr lang="en-US" sz="2200">
              <a:latin typeface="Calibri" pitchFamily="34" charset="0"/>
            </a:endParaRPr>
          </a:p>
        </p:txBody>
      </p:sp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6832600" y="1046163"/>
            <a:ext cx="20637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x</a:t>
            </a:r>
            <a:r>
              <a:rPr lang="en-US" sz="3000" b="1" baseline="3000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2</a:t>
            </a:r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GOF Test </a:t>
            </a:r>
            <a:endParaRPr lang="en-US" sz="3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865813"/>
          </a:xfrm>
        </p:spPr>
        <p:txBody>
          <a:bodyPr>
            <a:spAutoFit/>
          </a:bodyPr>
          <a:lstStyle/>
          <a:p>
            <a:r>
              <a:rPr lang="en-US" sz="2800" smtClean="0"/>
              <a:t>Ho: The distribution of shore foods is uniformly distributed</a:t>
            </a:r>
          </a:p>
          <a:p>
            <a:r>
              <a:rPr lang="en-US" sz="2800" smtClean="0"/>
              <a:t>Ha: The distribution of shore foods is not uniformly distributed</a:t>
            </a:r>
          </a:p>
          <a:p>
            <a:r>
              <a:rPr lang="en-US" sz="2800" smtClean="0"/>
              <a:t>                              </a:t>
            </a:r>
          </a:p>
          <a:p>
            <a:endParaRPr lang="en-US" sz="2800" smtClean="0"/>
          </a:p>
          <a:p>
            <a:r>
              <a:rPr lang="en-US" sz="2800" smtClean="0"/>
              <a:t>P(</a:t>
            </a:r>
            <a:r>
              <a:rPr lang="el-GR" sz="2800" smtClean="0"/>
              <a:t>χ</a:t>
            </a:r>
            <a:r>
              <a:rPr lang="en-US" sz="2800" baseline="30000" smtClean="0">
                <a:sym typeface="Wingdings" pitchFamily="2" charset="2"/>
              </a:rPr>
              <a:t>2</a:t>
            </a:r>
            <a:r>
              <a:rPr lang="el-GR" sz="2800" smtClean="0"/>
              <a:t>&gt;</a:t>
            </a:r>
            <a:r>
              <a:rPr lang="en-US" sz="2800" smtClean="0"/>
              <a:t>45.43</a:t>
            </a:r>
            <a:r>
              <a:rPr lang="el-GR" sz="2800" smtClean="0"/>
              <a:t>/</a:t>
            </a:r>
            <a:r>
              <a:rPr lang="en-US" sz="2800" smtClean="0"/>
              <a:t>df=7)= 1.128 x 10</a:t>
            </a:r>
            <a:r>
              <a:rPr lang="en-US" sz="2800" baseline="30000" smtClean="0"/>
              <a:t>-7</a:t>
            </a:r>
          </a:p>
          <a:p>
            <a:r>
              <a:rPr lang="en-US" sz="2800" smtClean="0"/>
              <a:t>We reject Ho because the p-value of 1.128 x 10</a:t>
            </a:r>
            <a:r>
              <a:rPr lang="en-US" sz="2800" baseline="30000" smtClean="0"/>
              <a:t>-7 </a:t>
            </a:r>
            <a:r>
              <a:rPr lang="en-US" sz="2800" smtClean="0"/>
              <a:t>is less than </a:t>
            </a:r>
            <a:r>
              <a:rPr lang="el-GR" sz="2800" smtClean="0"/>
              <a:t>α=0.05</a:t>
            </a:r>
            <a:r>
              <a:rPr lang="en-US" sz="2800" smtClean="0"/>
              <a:t>.</a:t>
            </a:r>
          </a:p>
          <a:p>
            <a:r>
              <a:rPr lang="en-US" sz="2800" smtClean="0"/>
              <a:t>The distribution of shore foods is not uniformly distributed</a:t>
            </a:r>
          </a:p>
          <a:p>
            <a:endParaRPr lang="en-US" sz="2800" smtClean="0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Shore Food do PA Teenagers Enjoy? </a:t>
            </a:r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849313" y="3500438"/>
          <a:ext cx="6959600" cy="731837"/>
        </p:xfrm>
        <a:graphic>
          <a:graphicData uri="http://schemas.openxmlformats.org/presentationml/2006/ole">
            <p:oleObj spid="_x0000_s5121" name="Equation" r:id="rId3" imgW="4445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Shore Food do PA Teenagers Enjoy? </a:t>
            </a: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0535" r="53372" b="40977"/>
          <a:stretch>
            <a:fillRect/>
          </a:stretch>
        </p:blipFill>
        <p:spPr>
          <a:xfrm>
            <a:off x="2703513" y="1673225"/>
            <a:ext cx="2498725" cy="3311525"/>
          </a:xfrm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1950" y="2197100"/>
            <a:ext cx="3414713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441950" y="4984750"/>
            <a:ext cx="37020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Pizza is the most popular shore food among Pennsylvanian Teenagers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Ice Cream is the next most popular </a:t>
            </a:r>
          </a:p>
        </p:txBody>
      </p:sp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0" y="2057400"/>
            <a:ext cx="270351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Fried oreos – 7.1%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Fries – 7.1%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Funnel Cake – 17.1%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Ice Cream – 25.7%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Other – 1.4%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Pizza – 30%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Popcorn – 1.4%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Water Ice –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7649" r:id="rId3" imgW="8230313" imgH="4523624" progId="Excel.Chart.8">
              <p:embed/>
            </p:oleObj>
          </a:graphicData>
        </a:graphic>
      </p:graphicFrame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Shore Food do PA Teenagers Enjoy?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0" y="241300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Activity at the Shore do PA Teenagers Enjoy? </a:t>
            </a:r>
            <a:endParaRPr lang="en-US" sz="6000" smtClean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ASSUMPTIONS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Categorical Data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SRS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CHECKS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Shore activities are categorical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Stated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8.75 cell counts ≥ 5</a:t>
            </a:r>
            <a:endParaRPr lang="en-US" dirty="0"/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6832600" y="863600"/>
            <a:ext cx="20637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x</a:t>
            </a:r>
            <a:r>
              <a:rPr lang="en-US" sz="3000" b="1" baseline="3000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2</a:t>
            </a:r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GOF Test </a:t>
            </a:r>
            <a:endParaRPr lang="en-US" sz="3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1601788" y="6126163"/>
            <a:ext cx="586581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Calibri" pitchFamily="34" charset="0"/>
              </a:rPr>
              <a:t>Conditions met 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distribution 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GOF Test </a:t>
            </a:r>
            <a:endParaRPr lang="en-US" sz="2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Activity at the Shore do PA Teenagers Enjoy? </a:t>
            </a:r>
            <a:endParaRPr lang="en-US" sz="6000" smtClean="0"/>
          </a:p>
        </p:txBody>
      </p:sp>
      <p:sp>
        <p:nvSpPr>
          <p:cNvPr id="3075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49875"/>
          </a:xfrm>
        </p:spPr>
        <p:txBody>
          <a:bodyPr>
            <a:spAutoFit/>
          </a:bodyPr>
          <a:lstStyle/>
          <a:p>
            <a:r>
              <a:rPr lang="en-US" sz="2800" smtClean="0"/>
              <a:t>Ho: The distribution of shore activities is uniformly distributed</a:t>
            </a:r>
          </a:p>
          <a:p>
            <a:r>
              <a:rPr lang="en-US" sz="2800" smtClean="0"/>
              <a:t>Ha: The distribution of shore activities is not uniformly distributed</a:t>
            </a:r>
          </a:p>
          <a:p>
            <a:r>
              <a:rPr lang="en-US" sz="2800" smtClean="0"/>
              <a:t>                              </a:t>
            </a:r>
          </a:p>
          <a:p>
            <a:endParaRPr lang="en-US" sz="2800" smtClean="0"/>
          </a:p>
          <a:p>
            <a:r>
              <a:rPr lang="en-US" sz="2800" smtClean="0"/>
              <a:t>P(</a:t>
            </a:r>
            <a:r>
              <a:rPr lang="el-GR" sz="2800" smtClean="0"/>
              <a:t>χ</a:t>
            </a:r>
            <a:r>
              <a:rPr lang="en-US" sz="2800" baseline="30000" smtClean="0">
                <a:sym typeface="Wingdings" pitchFamily="2" charset="2"/>
              </a:rPr>
              <a:t>2</a:t>
            </a:r>
            <a:r>
              <a:rPr lang="el-GR" sz="2800" smtClean="0"/>
              <a:t>&gt;</a:t>
            </a:r>
            <a:r>
              <a:rPr lang="en-US" sz="2800" smtClean="0"/>
              <a:t>107.8</a:t>
            </a:r>
            <a:r>
              <a:rPr lang="el-GR" sz="2800" smtClean="0"/>
              <a:t>/</a:t>
            </a:r>
            <a:r>
              <a:rPr lang="en-US" sz="2800" smtClean="0"/>
              <a:t>df=7)= 2.625 x 10</a:t>
            </a:r>
            <a:r>
              <a:rPr lang="en-US" sz="2800" baseline="30000" smtClean="0"/>
              <a:t>-20</a:t>
            </a:r>
          </a:p>
          <a:p>
            <a:r>
              <a:rPr lang="en-US" sz="2800" smtClean="0"/>
              <a:t>We reject Ho because the p-value of 1.128 x 10</a:t>
            </a:r>
            <a:r>
              <a:rPr lang="en-US" sz="2800" baseline="30000" smtClean="0"/>
              <a:t>-7 </a:t>
            </a:r>
            <a:r>
              <a:rPr lang="en-US" sz="2800" smtClean="0"/>
              <a:t>is less than </a:t>
            </a:r>
            <a:r>
              <a:rPr lang="el-GR" sz="2800" smtClean="0"/>
              <a:t>α=0.05</a:t>
            </a:r>
            <a:r>
              <a:rPr lang="en-US" sz="2800" smtClean="0"/>
              <a:t>.</a:t>
            </a:r>
          </a:p>
          <a:p>
            <a:r>
              <a:rPr lang="en-US" sz="2800" smtClean="0"/>
              <a:t>The distribution of shore activities is not uniformly distributed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849313" y="3570288"/>
          <a:ext cx="6296025" cy="649287"/>
        </p:xfrm>
        <a:graphic>
          <a:graphicData uri="http://schemas.openxmlformats.org/presentationml/2006/ole">
            <p:oleObj spid="_x0000_s3073" name="Equation" r:id="rId3" imgW="4521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Activity at the Shore do PA Teenagers Enjoy? </a:t>
            </a:r>
            <a:endParaRPr lang="en-US" sz="6000" smtClean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t="8185" r="39420" b="51494"/>
          <a:stretch>
            <a:fillRect/>
          </a:stretch>
        </p:blipFill>
        <p:spPr bwMode="auto">
          <a:xfrm>
            <a:off x="2724150" y="2611438"/>
            <a:ext cx="2503488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0225" y="2773363"/>
            <a:ext cx="3298825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5441950" y="5749925"/>
            <a:ext cx="37020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Boardwalk is the most popular shore activity among Pennsylvanian Teenagers</a:t>
            </a:r>
          </a:p>
        </p:txBody>
      </p:sp>
      <p:sp>
        <p:nvSpPr>
          <p:cNvPr id="31749" name="TextBox 7"/>
          <p:cNvSpPr txBox="1">
            <a:spLocks noChangeArrowheads="1"/>
          </p:cNvSpPr>
          <p:nvPr/>
        </p:nvSpPr>
        <p:spPr bwMode="auto">
          <a:xfrm>
            <a:off x="0" y="2611438"/>
            <a:ext cx="252571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Boardwalk – 52.9%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Bikes – 10%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Boating –5.7% 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Fishing – 2.9%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Jet Skiing – 10%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Mini Golf – 10%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Other – 5.7%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Parasailing – 2.9%\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69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32769" r:id="rId3" imgW="8230313" imgH="4523624" progId="Excel.Chart.8">
              <p:embed/>
            </p:oleObj>
          </a:graphicData>
        </a:graphic>
      </p:graphicFrame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0" y="182563"/>
            <a:ext cx="9144000" cy="1417637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Activity at the Shore do PA Teenagers Enjoy? </a:t>
            </a:r>
            <a:endParaRPr lang="en-US" sz="60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What is the average amount of time a PA teenager spends per day at the beach?</a:t>
            </a:r>
            <a:endParaRPr lang="en-US" sz="600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ASSUMPTIONS</a:t>
            </a:r>
          </a:p>
          <a:p>
            <a:pPr marL="914400" lvl="1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800" dirty="0" smtClean="0"/>
              <a:t>SRS</a:t>
            </a:r>
          </a:p>
          <a:p>
            <a:pPr marL="914400" lvl="1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800" dirty="0" smtClean="0"/>
              <a:t>Normal population or n ≥ 30</a:t>
            </a:r>
          </a:p>
          <a:p>
            <a:pPr marL="914400" lvl="1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800" dirty="0" smtClean="0"/>
              <a:t>Population ≥ 10n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2332038"/>
            <a:ext cx="4038600" cy="452596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CHECKS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Stated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n=70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There are more than 700 PA teenagers that vacation at the Jersey Shore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025525" y="6126163"/>
            <a:ext cx="68246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Calibri" pitchFamily="34" charset="0"/>
              </a:rPr>
              <a:t>Conditions met 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 t distribution  I sample T-Interval</a:t>
            </a:r>
            <a:endParaRPr lang="en-US" sz="2200">
              <a:latin typeface="Calibri" pitchFamily="34" charset="0"/>
            </a:endParaRP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6672263" y="1600200"/>
            <a:ext cx="24717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 Sample T-Int</a:t>
            </a:r>
            <a:endParaRPr lang="en-US" sz="3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What is the average amount of time a PA teenager spends per day at the beach?</a:t>
            </a:r>
            <a:endParaRPr lang="en-US" sz="6000" smtClean="0"/>
          </a:p>
        </p:txBody>
      </p:sp>
      <p:sp>
        <p:nvSpPr>
          <p:cNvPr id="30725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05438"/>
          </a:xfrm>
        </p:spPr>
        <p:txBody>
          <a:bodyPr/>
          <a:lstStyle/>
          <a:p>
            <a:r>
              <a:rPr lang="en-US" sz="2800" smtClean="0"/>
              <a:t>  </a:t>
            </a:r>
          </a:p>
          <a:p>
            <a:pPr>
              <a:buFont typeface="Arial" charset="0"/>
              <a:buNone/>
            </a:pPr>
            <a:endParaRPr lang="en-US" sz="2800" smtClean="0"/>
          </a:p>
          <a:p>
            <a:r>
              <a:rPr lang="en-US" sz="2800" smtClean="0"/>
              <a:t>We are 95% confident that the interval for the population mean of hours spent on the beach per day is between 4.808 and 5.82057 hours.</a:t>
            </a:r>
          </a:p>
          <a:p>
            <a:r>
              <a:rPr lang="en-US" sz="2800" smtClean="0"/>
              <a:t>In recurring samples of the same size (n=70), the true average of hours spent on the beach per day will catch the interval 95% of the time.   </a:t>
            </a: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7738" y="5056188"/>
            <a:ext cx="28575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741363" y="1600200"/>
          <a:ext cx="4262437" cy="933450"/>
        </p:xfrm>
        <a:graphic>
          <a:graphicData uri="http://schemas.openxmlformats.org/presentationml/2006/ole">
            <p:oleObj spid="_x0000_s30723" name="Equation" r:id="rId4" imgW="19177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>
                <a:latin typeface="Juice ITC" pitchFamily="82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3038"/>
            <a:ext cx="4376738" cy="52578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Monmouth County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</a:t>
            </a:r>
            <a:r>
              <a:rPr lang="en-US" b="1" dirty="0" smtClean="0"/>
              <a:t>Keansburg</a:t>
            </a:r>
            <a:r>
              <a:rPr lang="en-US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Sandy Hook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Sea Bright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Monmouth Beach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Long Branch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Deal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Asbury Park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Bradley Beach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Avon By The Sea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Belmar</a:t>
            </a:r>
            <a:r>
              <a:rPr lang="en-US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Spring Lake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Sea Girt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Manasquan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Cape May County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Ocean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Sea Isle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Avalon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Stone Harbor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The Wildwoods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Cape May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3038"/>
            <a:ext cx="4495800" cy="52578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Ocean County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Point Pleasant Beach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Bay Head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Normandy Beach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Lavallette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Ortley Beach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Seaside Heights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Seaside Park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Barnegat Light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Harvey Cedars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Surf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Ship Bottom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Beach Haven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Atlantic County</a:t>
            </a:r>
            <a:endParaRPr lang="en-US" dirty="0" smtClean="0">
              <a:solidFill>
                <a:srgbClr val="FF0000"/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Brigantine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Atlantic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Ventnor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Margate City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smtClean="0"/>
              <a:t>Longport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Overall, PA teenagers favor Ocean City and Wildwood over the other Jersey Shore Points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When asking common activities, boardwalk was often chosen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Pizza was the most liked “shore food” among PA teenagers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distribution of visited shore points, shore foods, and activities at the shore are not uniformly distributed among PA teenagers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 to Population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population at large could use our information</a:t>
            </a:r>
          </a:p>
          <a:p>
            <a:pPr lvl="1"/>
            <a:r>
              <a:rPr lang="en-US" smtClean="0"/>
              <a:t>Hot spots for vacationers</a:t>
            </a:r>
          </a:p>
          <a:p>
            <a:pPr lvl="1"/>
            <a:r>
              <a:rPr lang="en-US" smtClean="0"/>
              <a:t>Most common things to eat on vacation</a:t>
            </a:r>
          </a:p>
          <a:p>
            <a:pPr lvl="1"/>
            <a:r>
              <a:rPr lang="en-US" smtClean="0"/>
              <a:t>Fun activities to do when at the shore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Bias &amp;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Response Bias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Online survey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Respondents may have fabricated their answers because other people could read them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Voluntary Response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Drexel Class of 2015 </a:t>
            </a:r>
            <a:r>
              <a:rPr lang="en-US" dirty="0" err="1" smtClean="0"/>
              <a:t>Facebook</a:t>
            </a:r>
            <a:r>
              <a:rPr lang="en-US" dirty="0" smtClean="0"/>
              <a:t> Group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Asked for responses from Pennsylvanian Teenagers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Respondents had the option whether they wanted to answer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Undercoverage</a:t>
            </a:r>
            <a:r>
              <a:rPr lang="en-US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We had 212 responses, but we only took every three so we had 70 subjects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Decent population, but there may not be a lot of variability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>
                <a:latin typeface="Juice ITC" pitchFamily="82" charset="0"/>
              </a:rPr>
              <a:t>Background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4127500" cy="48133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127 miles from Sandy Hook down to Cape May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Jersey Shore area rose to international fame in 2009 after MTV started airing the reality series Jersey Shore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Census 2010 showed that year-round populations along the Shore had significantly decreased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816" t="49765" r="22965" b="26235"/>
          <a:stretch>
            <a:fillRect/>
          </a:stretch>
        </p:blipFill>
        <p:spPr bwMode="auto">
          <a:xfrm>
            <a:off x="5120640" y="1600200"/>
            <a:ext cx="3309898" cy="2234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36179" t="29514" r="40143" b="45629"/>
          <a:stretch>
            <a:fillRect/>
          </a:stretch>
        </p:blipFill>
        <p:spPr bwMode="auto">
          <a:xfrm>
            <a:off x="5257393" y="4408714"/>
            <a:ext cx="3324903" cy="21814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>
                <a:latin typeface="Juice ITC" pitchFamily="82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/>
              <a:t>Variables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100" dirty="0" smtClean="0"/>
              <a:t>Gender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100" dirty="0" smtClean="0"/>
              <a:t>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3100" dirty="0" smtClean="0"/>
              <a:t>Favorite Activity at the Beach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err="1" smtClean="0"/>
              <a:t>Wiffle</a:t>
            </a:r>
            <a:r>
              <a:rPr lang="en-US" sz="2700" dirty="0" smtClean="0"/>
              <a:t> ball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Volleyball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Soccer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Football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Bean Bag Toss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Sunbathing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Swimming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Sling Ball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Frisbee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Other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5695950"/>
          </a:xfrm>
        </p:spPr>
        <p:txBody>
          <a:bodyPr rtlCol="0">
            <a:normAutofit fontScale="70000" lnSpcReduction="20000"/>
          </a:bodyPr>
          <a:lstStyle/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Favorite Food at the Beach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Pizza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Ice cream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Water Ice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Fries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Fried Oreos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Funnel Cake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Popcorn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Other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Favorite Shore Point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Atlantic City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Avalon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Brigantine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Cape May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Long Port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Margate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None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Ocean City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Point Pleasant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Sea Isle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Seaside Heights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Stone Harbor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Ventnor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Wildwood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>
                <a:latin typeface="Juice ITC" pitchFamily="82" charset="0"/>
              </a:rPr>
              <a:t>Data Collection</a:t>
            </a:r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surveyed teenagers on Drexel University's Class of 2015 Facebook Group Page</a:t>
            </a:r>
          </a:p>
          <a:p>
            <a:pPr lvl="1"/>
            <a:r>
              <a:rPr lang="en-US" smtClean="0"/>
              <a:t>Accepted every third response </a:t>
            </a:r>
          </a:p>
          <a:p>
            <a:pPr lvl="1"/>
            <a:r>
              <a:rPr lang="en-US" smtClean="0"/>
              <a:t>Only used people from Pennsylvania 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Jersey Shore do PA Teenagers Go To?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08250"/>
            <a:ext cx="4038600" cy="45259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ASSUMPTIONS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Categorical Data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SRS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08250"/>
            <a:ext cx="4038600" cy="45259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CHECKS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Shore points are categorical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Stated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5 cell counts ≥ 5</a:t>
            </a:r>
            <a:endParaRPr lang="en-US" dirty="0"/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476375" y="6191250"/>
            <a:ext cx="7759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Calibri" pitchFamily="34" charset="0"/>
              </a:rPr>
              <a:t>Conditions met 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distribution  x</a:t>
            </a:r>
            <a:r>
              <a:rPr lang="en-US" sz="2200" baseline="30000">
                <a:latin typeface="Calibri" pitchFamily="34" charset="0"/>
                <a:sym typeface="Wingdings" pitchFamily="2" charset="2"/>
              </a:rPr>
              <a:t>2</a:t>
            </a:r>
            <a:r>
              <a:rPr lang="en-US" sz="2200">
                <a:latin typeface="Calibri" pitchFamily="34" charset="0"/>
                <a:sym typeface="Wingdings" pitchFamily="2" charset="2"/>
              </a:rPr>
              <a:t> GOF Test </a:t>
            </a:r>
            <a:endParaRPr lang="en-US" sz="2200">
              <a:latin typeface="Calibri" pitchFamily="34" charset="0"/>
            </a:endParaRPr>
          </a:p>
        </p:txBody>
      </p: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6623050" y="863600"/>
            <a:ext cx="20637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x</a:t>
            </a:r>
            <a:r>
              <a:rPr lang="en-US" sz="3000" b="1" baseline="3000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2</a:t>
            </a:r>
            <a:r>
              <a:rPr lang="en-US" sz="3000" b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GOF Test </a:t>
            </a:r>
            <a:endParaRPr lang="en-US" sz="30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Jersey Shore do PA Teenagers Go To?</a:t>
            </a:r>
          </a:p>
        </p:txBody>
      </p:sp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383338"/>
          </a:xfrm>
        </p:spPr>
        <p:txBody>
          <a:bodyPr>
            <a:spAutoFit/>
          </a:bodyPr>
          <a:lstStyle/>
          <a:p>
            <a:r>
              <a:rPr lang="en-US" sz="2800" smtClean="0"/>
              <a:t>Ho: The distribution of visited shore points is uniformly distributed</a:t>
            </a:r>
          </a:p>
          <a:p>
            <a:r>
              <a:rPr lang="en-US" sz="2800" smtClean="0"/>
              <a:t>Ha: The distribution of visited shore points is not uniformly distributed</a:t>
            </a:r>
          </a:p>
          <a:p>
            <a:r>
              <a:rPr lang="en-US" sz="2800" smtClean="0"/>
              <a:t>                       </a:t>
            </a:r>
          </a:p>
          <a:p>
            <a:endParaRPr lang="en-US" sz="2800" smtClean="0"/>
          </a:p>
          <a:p>
            <a:r>
              <a:rPr lang="en-US" sz="2800" smtClean="0"/>
              <a:t>P(</a:t>
            </a:r>
            <a:r>
              <a:rPr lang="el-GR" sz="2800" smtClean="0"/>
              <a:t>χ</a:t>
            </a:r>
            <a:r>
              <a:rPr lang="en-US" sz="2800" baseline="30000" smtClean="0">
                <a:sym typeface="Wingdings" pitchFamily="2" charset="2"/>
              </a:rPr>
              <a:t>2</a:t>
            </a:r>
            <a:r>
              <a:rPr lang="el-GR" sz="2800" smtClean="0"/>
              <a:t>&gt;</a:t>
            </a:r>
            <a:r>
              <a:rPr lang="en-US" sz="2800" smtClean="0"/>
              <a:t>140.4</a:t>
            </a:r>
            <a:r>
              <a:rPr lang="el-GR" sz="2800" smtClean="0"/>
              <a:t>/</a:t>
            </a:r>
            <a:r>
              <a:rPr lang="en-US" sz="2800" smtClean="0"/>
              <a:t>df=13)= 1.750 x 10</a:t>
            </a:r>
            <a:r>
              <a:rPr lang="en-US" sz="2800" baseline="30000" smtClean="0"/>
              <a:t>-23</a:t>
            </a:r>
          </a:p>
          <a:p>
            <a:r>
              <a:rPr lang="en-US" sz="2800" smtClean="0"/>
              <a:t>We reject Ho because the p-value of 1.750 x 10</a:t>
            </a:r>
            <a:r>
              <a:rPr lang="en-US" sz="2800" baseline="30000" smtClean="0"/>
              <a:t>-23</a:t>
            </a:r>
            <a:r>
              <a:rPr lang="en-US" sz="2800" smtClean="0"/>
              <a:t> is less than </a:t>
            </a:r>
            <a:r>
              <a:rPr lang="el-GR" sz="2800" smtClean="0"/>
              <a:t>α=0.05</a:t>
            </a:r>
            <a:r>
              <a:rPr lang="en-US" sz="2800" smtClean="0"/>
              <a:t>.</a:t>
            </a:r>
          </a:p>
          <a:p>
            <a:r>
              <a:rPr lang="en-US" sz="2800" smtClean="0"/>
              <a:t>The distribution of visited shore points is not uniformly distributed</a:t>
            </a:r>
          </a:p>
          <a:p>
            <a:endParaRPr lang="en-US" sz="2800" smtClean="0"/>
          </a:p>
          <a:p>
            <a:endParaRPr lang="en-US" sz="2800" smtClean="0"/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836613" y="3579813"/>
          <a:ext cx="6472237" cy="744537"/>
        </p:xfrm>
        <a:graphic>
          <a:graphicData uri="http://schemas.openxmlformats.org/presentationml/2006/ole">
            <p:oleObj spid="_x0000_s7169" name="Equation" r:id="rId3" imgW="4064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6000" smtClean="0">
                <a:latin typeface="Juice ITC" pitchFamily="82" charset="0"/>
              </a:rPr>
              <a:t>Which Jersey Shore do PA Teenagers Go To?</a:t>
            </a:r>
            <a:endParaRPr lang="en-US" sz="6000" smtClean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13363" y="2349500"/>
            <a:ext cx="3633787" cy="2689225"/>
          </a:xfrm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 t="7837" r="50932" b="30777"/>
          <a:stretch>
            <a:fillRect/>
          </a:stretch>
        </p:blipFill>
        <p:spPr bwMode="auto">
          <a:xfrm>
            <a:off x="2471738" y="1809750"/>
            <a:ext cx="255111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313363" y="5073650"/>
            <a:ext cx="383063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Ocean City is the most popular shore point among Pennsylvanian Teenagers</a:t>
            </a: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Wildwood is the next most popular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0" y="1643063"/>
            <a:ext cx="247173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A.C. – 4.3%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Avalon – 2.9%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Brigantine – 2.9%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Cape May – 4.3%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Long Port – 1.4%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Margate – 1.4%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None – 2.9%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O.C. – 37.14%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Point Pleasant – 1.4%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Sea Isle – 12.9%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Sea Side Heights – 1.4%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Stone Harbor – 1.4%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Ventnor – 2.9%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Wildwood – 22.9%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latin typeface="Juice ITC" pitchFamily="82" charset="0"/>
              </a:rPr>
              <a:t>Which Jersey Shore do PA Teenagers Go To?</a:t>
            </a:r>
            <a:endParaRPr lang="en-US" sz="6000" dirty="0"/>
          </a:p>
        </p:txBody>
      </p:sp>
      <p:graphicFrame>
        <p:nvGraphicFramePr>
          <p:cNvPr id="22530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2530" r:id="rId3" imgW="8230313" imgH="4523624" progId="Excel.Char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949</Words>
  <Application>Microsoft Office PowerPoint</Application>
  <PresentationFormat>On-screen Show (4:3)</PresentationFormat>
  <Paragraphs>229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Calibri</vt:lpstr>
      <vt:lpstr>Arial</vt:lpstr>
      <vt:lpstr>Juice ITC</vt:lpstr>
      <vt:lpstr>Wingdings</vt:lpstr>
      <vt:lpstr>Office Theme</vt:lpstr>
      <vt:lpstr>Office Theme</vt:lpstr>
      <vt:lpstr>Equation</vt:lpstr>
      <vt:lpstr>Microsoft Excel Chart</vt:lpstr>
      <vt:lpstr>Slide 1</vt:lpstr>
      <vt:lpstr>Introduction</vt:lpstr>
      <vt:lpstr>Background</vt:lpstr>
      <vt:lpstr>Summary</vt:lpstr>
      <vt:lpstr>Data Collection</vt:lpstr>
      <vt:lpstr>Which Jersey Shore do PA Teenagers Go To?</vt:lpstr>
      <vt:lpstr>Which Jersey Shore do PA Teenagers Go To?</vt:lpstr>
      <vt:lpstr>Which Jersey Shore do PA Teenagers Go To?</vt:lpstr>
      <vt:lpstr>Which Jersey Shore do PA Teenagers Go To?</vt:lpstr>
      <vt:lpstr>Which Shore Food do PA Teenagers Enjoy? </vt:lpstr>
      <vt:lpstr>Which Shore Food do PA Teenagers Enjoy? </vt:lpstr>
      <vt:lpstr>Which Shore Food do PA Teenagers Enjoy? </vt:lpstr>
      <vt:lpstr>Which Shore Food do PA Teenagers Enjoy? </vt:lpstr>
      <vt:lpstr>Which Activity at the Shore do PA Teenagers Enjoy? </vt:lpstr>
      <vt:lpstr>Which Activity at the Shore do PA Teenagers Enjoy? </vt:lpstr>
      <vt:lpstr>Which Activity at the Shore do PA Teenagers Enjoy? </vt:lpstr>
      <vt:lpstr>Which Activity at the Shore do PA Teenagers Enjoy? </vt:lpstr>
      <vt:lpstr>What is the average amount of time a PA teenager spends per day at the beach?</vt:lpstr>
      <vt:lpstr>What is the average amount of time a PA teenager spends per day at the beach?</vt:lpstr>
      <vt:lpstr>Overall Conclusions</vt:lpstr>
      <vt:lpstr>Application to Population</vt:lpstr>
      <vt:lpstr>Possible Bias &amp; Error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Jayne Mulhern</dc:creator>
  <cp:lastModifiedBy>koneli</cp:lastModifiedBy>
  <cp:revision>70</cp:revision>
  <dcterms:modified xsi:type="dcterms:W3CDTF">2012-05-03T14:32:40Z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TC300033389990</vt:lpwstr>
  </property>
</Properties>
</file>